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notesMasterIdLst>
    <p:notesMasterId r:id="rId20"/>
  </p:notesMasterIdLst>
  <p:handoutMasterIdLst>
    <p:handoutMasterId r:id="rId21"/>
  </p:handoutMasterIdLst>
  <p:sldIdLst>
    <p:sldId id="367" r:id="rId3"/>
    <p:sldId id="350" r:id="rId4"/>
    <p:sldId id="351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  <p:sldId id="364" r:id="rId17"/>
    <p:sldId id="365" r:id="rId18"/>
    <p:sldId id="366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D1CEDC2-6D06-4C16-8CFE-A83E2A2FFB1F}" type="datetimeFigureOut">
              <a:rPr lang="en-US" smtClean="0"/>
              <a:pPr/>
              <a:t>7/14/15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F8D0C92-6C85-4876-99DD-B069A2012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61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3F27F-EF3D-4FBC-BFE7-25AE7275CCC6}" type="datetimeFigureOut">
              <a:rPr lang="en-US" smtClean="0"/>
              <a:pPr/>
              <a:t>7/14/15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B6980-D0BA-4693-9169-B57654325C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00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918575" y="6416675"/>
            <a:ext cx="185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85877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85877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14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5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72266" y="1544797"/>
            <a:ext cx="2057400" cy="458136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4797"/>
            <a:ext cx="4869494" cy="458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97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52DC-C793-5745-ADEA-98897A342B4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51A0-A722-0245-87D7-52E33B32736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7079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52DC-C793-5745-ADEA-98897A342B4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51A0-A722-0245-87D7-52E33B32736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1633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52DC-C793-5745-ADEA-98897A342B4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51A0-A722-0245-87D7-52E33B32736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9605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52DC-C793-5745-ADEA-98897A342B4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51A0-A722-0245-87D7-52E33B32736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6002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52DC-C793-5745-ADEA-98897A342B4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51A0-A722-0245-87D7-52E33B32736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16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52DC-C793-5745-ADEA-98897A342B4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51A0-A722-0245-87D7-52E33B32736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17677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52DC-C793-5745-ADEA-98897A342B4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51A0-A722-0245-87D7-52E33B32736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76524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52DC-C793-5745-ADEA-98897A342B4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51A0-A722-0245-87D7-52E33B32736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6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3664"/>
            <a:ext cx="7105650" cy="717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3219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52DC-C793-5745-ADEA-98897A342B4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51A0-A722-0245-87D7-52E33B32736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5743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52DC-C793-5745-ADEA-98897A342B4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51A0-A722-0245-87D7-52E33B32736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87428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52DC-C793-5745-ADEA-98897A342B4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51A0-A722-0245-87D7-52E33B32736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340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686964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686964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0465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85" y="1322388"/>
            <a:ext cx="6679810" cy="71755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7285" y="2141866"/>
            <a:ext cx="3000629" cy="39842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6466" y="2141866"/>
            <a:ext cx="3000629" cy="39842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077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322388"/>
            <a:ext cx="6813326" cy="7175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291782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2701" y="2174875"/>
            <a:ext cx="29178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666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4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1074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3161"/>
            <a:ext cx="3008313" cy="96123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93161"/>
            <a:ext cx="3978998" cy="47330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45139"/>
            <a:ext cx="3008313" cy="36810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82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26819"/>
            <a:ext cx="5486400" cy="340075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3874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322388"/>
            <a:ext cx="71056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341563"/>
            <a:ext cx="710565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28" name="Picture 12" descr="Screen Shot 2015-05-08 at 10.04.57 A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138"/>
          <a:stretch>
            <a:fillRect/>
          </a:stretch>
        </p:blipFill>
        <p:spPr bwMode="auto">
          <a:xfrm flipV="1">
            <a:off x="8001000" y="5788025"/>
            <a:ext cx="11430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1" descr="Screen Shot 2015-05-08 at 10.04.57 A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882775"/>
            <a:ext cx="1143000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7" descr="UMP A (neg-block) [Converted] red.tif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7300" y="6248400"/>
            <a:ext cx="219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1" descr="Screen Shot 2015-05-08 at 10.04.57 A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19"/>
          <a:stretch>
            <a:fillRect/>
          </a:stretch>
        </p:blipFill>
        <p:spPr bwMode="auto">
          <a:xfrm>
            <a:off x="8001000" y="0"/>
            <a:ext cx="1143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0" y="6629400"/>
            <a:ext cx="8305800" cy="50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" dirty="0"/>
              <a:t>MMPI-2-RF Training Slides, University of Minnesota Press, 2015.  Copyright for all MMPI® and MMPI-2-RF® materials are held by the Regents of the University of Minnesota.  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1033" name="Picture 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3276600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E0F52DC-C793-5745-ADEA-98897A342B4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/>
              <a:t>7/14/15</a:t>
            </a:fld>
            <a:endParaRPr lang="en-US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64C51A0-A722-0245-87D7-52E33B32736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749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enPorath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8" t="1786" r="2976" b="1389"/>
          <a:stretch/>
        </p:blipFill>
        <p:spPr>
          <a:xfrm>
            <a:off x="2335499" y="1219200"/>
            <a:ext cx="3531901" cy="5437124"/>
          </a:xfrm>
          <a:prstGeom prst="rect">
            <a:avLst/>
          </a:prstGeom>
        </p:spPr>
      </p:pic>
      <p:pic>
        <p:nvPicPr>
          <p:cNvPr id="4" name="Picture 12" descr="Screen Shot 2015-05-08 at 10.04.5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138"/>
          <a:stretch>
            <a:fillRect/>
          </a:stretch>
        </p:blipFill>
        <p:spPr bwMode="auto">
          <a:xfrm flipV="1">
            <a:off x="7924800" y="5787559"/>
            <a:ext cx="1219200" cy="107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Screen Shot 2015-05-08 at 10.04.5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883324"/>
            <a:ext cx="1219200" cy="3984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UMP A (neg-block) [Converted] red.t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5940204"/>
            <a:ext cx="333374" cy="89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 descr="Screen Shot 2015-05-08 at 10.04.57 A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20"/>
          <a:stretch/>
        </p:blipFill>
        <p:spPr bwMode="auto">
          <a:xfrm>
            <a:off x="7924800" y="0"/>
            <a:ext cx="1219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6658047"/>
            <a:ext cx="8153400" cy="504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880" dirty="0" smtClean="0">
                <a:solidFill>
                  <a:prstClr val="black"/>
                </a:solidFill>
                <a:latin typeface="Calibri"/>
              </a:rPr>
              <a:t>MMPI-2-RF Training Slides, University of Minnesota Press, 2015.  Copyright for all MMPI® and MMPI-2-RF® materials are held by the Regents of the University of Minnesota.  </a:t>
            </a: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33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0D6FC2"/>
                </a:solidFill>
                <a:latin typeface="Calibri"/>
              </a:rPr>
              <a:t>INTERPRETING THE MMPI-2-RF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" y="762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TRAINING SLIDES FOR:</a:t>
            </a:r>
            <a:endParaRPr lang="en-US" sz="24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0954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153400" cy="9906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MMPI-2-RF Appraisals</a:t>
            </a:r>
            <a:endParaRPr lang="en-US" sz="3600" dirty="0" smtClean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7772400" cy="4953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Butcher (2011) also </a:t>
            </a:r>
            <a:r>
              <a:rPr lang="en-US" sz="2800" dirty="0"/>
              <a:t>lists some new concerns, </a:t>
            </a:r>
            <a:r>
              <a:rPr lang="en-US" sz="2800" dirty="0" smtClean="0"/>
              <a:t>including:</a:t>
            </a:r>
          </a:p>
          <a:p>
            <a:pPr lvl="1"/>
            <a:r>
              <a:rPr lang="en-US" sz="2400" dirty="0" smtClean="0"/>
              <a:t>The relatively low </a:t>
            </a:r>
            <a:r>
              <a:rPr lang="en-US" sz="2400" dirty="0"/>
              <a:t>reliability estimates for some Specific Problems </a:t>
            </a:r>
            <a:r>
              <a:rPr lang="en-US" sz="2400" dirty="0" smtClean="0"/>
              <a:t>Scales </a:t>
            </a:r>
          </a:p>
          <a:p>
            <a:pPr lvl="2"/>
            <a:r>
              <a:rPr lang="en-US" sz="2000" dirty="0" smtClean="0"/>
              <a:t>However</a:t>
            </a:r>
            <a:r>
              <a:rPr lang="en-US" sz="2000" dirty="0"/>
              <a:t>, as discussed earlier, the reliability estimates reported </a:t>
            </a:r>
            <a:r>
              <a:rPr lang="en-US" sz="2000" dirty="0" smtClean="0"/>
              <a:t>in the </a:t>
            </a:r>
            <a:r>
              <a:rPr lang="en-US" sz="2000" dirty="0"/>
              <a:t>Technical Manual need to be considered in the context of the associated measurement error statistics, which are </a:t>
            </a:r>
            <a:r>
              <a:rPr lang="en-US" sz="2000" dirty="0" smtClean="0"/>
              <a:t>also reported</a:t>
            </a:r>
          </a:p>
          <a:p>
            <a:pPr lvl="1"/>
            <a:r>
              <a:rPr lang="en-US" sz="2400" dirty="0" smtClean="0"/>
              <a:t>“</a:t>
            </a:r>
            <a:r>
              <a:rPr lang="en-US" sz="2400" dirty="0"/>
              <a:t>the majority of the scales incorporated in the MMPI-2-RF are insufficiently </a:t>
            </a:r>
            <a:r>
              <a:rPr lang="en-US" sz="2400" dirty="0" smtClean="0"/>
              <a:t>validated to </a:t>
            </a:r>
            <a:r>
              <a:rPr lang="en-US" sz="2400" dirty="0"/>
              <a:t>provide the practitioner with confidence in assessment” (p. 189) </a:t>
            </a:r>
            <a:endParaRPr lang="en-US" sz="2400" dirty="0" smtClean="0"/>
          </a:p>
          <a:p>
            <a:pPr lvl="2"/>
            <a:r>
              <a:rPr lang="en-US" sz="2000" dirty="0" smtClean="0"/>
              <a:t>This is </a:t>
            </a:r>
            <a:r>
              <a:rPr lang="en-US" sz="2000" dirty="0"/>
              <a:t>belied by the unparalleled quantity and quality of </a:t>
            </a:r>
            <a:r>
              <a:rPr lang="en-US" sz="2000" dirty="0" smtClean="0"/>
              <a:t>external correlate </a:t>
            </a:r>
            <a:r>
              <a:rPr lang="en-US" sz="2000" dirty="0"/>
              <a:t>data reported in the Technical Manual (discussed earlier).</a:t>
            </a:r>
            <a:endParaRPr lang="en-US" sz="5800" dirty="0" smtClean="0"/>
          </a:p>
        </p:txBody>
      </p:sp>
    </p:spTree>
    <p:extLst>
      <p:ext uri="{BB962C8B-B14F-4D97-AF65-F5344CB8AC3E}">
        <p14:creationId xmlns:p14="http://schemas.microsoft.com/office/powerpoint/2010/main" val="3735625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533400"/>
            <a:ext cx="8153400" cy="9906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MMPI-2-RF Appraisals</a:t>
            </a:r>
            <a:endParaRPr lang="en-US" sz="3600" dirty="0" smtClean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7848600" cy="487680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Butcher (2011) expresses concern about the loss of items related to work adjustment and treatment readiness that </a:t>
            </a:r>
            <a:r>
              <a:rPr lang="en-US" sz="2400" dirty="0" smtClean="0"/>
              <a:t>resulted from </a:t>
            </a:r>
            <a:r>
              <a:rPr lang="en-US" sz="2400" dirty="0"/>
              <a:t>pruning the item pool from 567 to 338 statements. </a:t>
            </a:r>
            <a:endParaRPr lang="en-US" sz="2400" dirty="0" smtClean="0"/>
          </a:p>
          <a:p>
            <a:pPr lvl="1"/>
            <a:r>
              <a:rPr lang="en-US" sz="2200" dirty="0" smtClean="0"/>
              <a:t>The </a:t>
            </a:r>
            <a:r>
              <a:rPr lang="en-US" sz="2200" dirty="0"/>
              <a:t>items alluded to here are scored on two of the MMPI-2 </a:t>
            </a:r>
            <a:r>
              <a:rPr lang="en-US" sz="2200" dirty="0" smtClean="0"/>
              <a:t>Content Scales, </a:t>
            </a:r>
            <a:r>
              <a:rPr lang="en-US" sz="2200" dirty="0"/>
              <a:t>Work Interference (WRK) and Negative Treatment </a:t>
            </a:r>
            <a:r>
              <a:rPr lang="en-US" sz="2200" dirty="0" smtClean="0"/>
              <a:t>Indicators (</a:t>
            </a:r>
            <a:r>
              <a:rPr lang="en-US" sz="2200" dirty="0"/>
              <a:t>TRT). </a:t>
            </a:r>
            <a:endParaRPr lang="en-US" sz="2200" dirty="0" smtClean="0"/>
          </a:p>
          <a:p>
            <a:pPr lvl="1"/>
            <a:r>
              <a:rPr lang="en-US" sz="2200" dirty="0" smtClean="0"/>
              <a:t>Data reported </a:t>
            </a:r>
            <a:r>
              <a:rPr lang="en-US" sz="2200" dirty="0"/>
              <a:t>in the Technical Manual indicate that both these scales are oversaturated with demoralization </a:t>
            </a:r>
            <a:r>
              <a:rPr lang="en-US" sz="2200" dirty="0" smtClean="0"/>
              <a:t>variance and </a:t>
            </a:r>
            <a:r>
              <a:rPr lang="en-US" sz="2200" dirty="0"/>
              <a:t>their distinctive features are assessed on the MMPI-2-RF with the Inefficacy (NFC) and Helplessness/Hopelessness (HLP</a:t>
            </a:r>
            <a:r>
              <a:rPr lang="en-US" sz="2200" dirty="0" smtClean="0"/>
              <a:t>) Scales</a:t>
            </a:r>
            <a:r>
              <a:rPr lang="en-US" sz="2200" dirty="0"/>
              <a:t>, respectively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smtClean="0"/>
              <a:t>Treatment </a:t>
            </a:r>
            <a:r>
              <a:rPr lang="en-US" sz="2200" dirty="0"/>
              <a:t>considerations are included in the interpretive recommendations </a:t>
            </a:r>
            <a:r>
              <a:rPr lang="en-US" sz="2200" dirty="0" smtClean="0"/>
              <a:t>for most </a:t>
            </a:r>
            <a:r>
              <a:rPr lang="en-US" sz="2200" dirty="0"/>
              <a:t>of the MMPI-2-RF substantive scales.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263529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153400" cy="9906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MMPI-2-RF Appraisals</a:t>
            </a:r>
            <a:endParaRPr lang="en-US" sz="3600" dirty="0" smtClean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7105650" cy="3784600"/>
          </a:xfrm>
        </p:spPr>
        <p:txBody>
          <a:bodyPr/>
          <a:lstStyle/>
          <a:p>
            <a:r>
              <a:rPr lang="en-US" sz="2400" dirty="0"/>
              <a:t>Butcher (2011) remarks that “it is likely that the interpretations and conclusions drawn from the MMPI-2-RF will </a:t>
            </a:r>
            <a:r>
              <a:rPr lang="en-US" sz="2400" dirty="0" smtClean="0"/>
              <a:t>differ substantially </a:t>
            </a:r>
            <a:r>
              <a:rPr lang="en-US" sz="2400" dirty="0"/>
              <a:t>from an MMPI-2 interpretation” (p. 190) and expresses concern that this may create confusion. </a:t>
            </a:r>
            <a:endParaRPr lang="en-US" sz="2400" dirty="0" smtClean="0"/>
          </a:p>
          <a:p>
            <a:pPr lvl="1"/>
            <a:r>
              <a:rPr lang="en-US" sz="2200" dirty="0" smtClean="0"/>
              <a:t>However, because </a:t>
            </a:r>
            <a:r>
              <a:rPr lang="en-US" sz="2200" dirty="0"/>
              <a:t>the two MMPI versions are scored from the test-taker’s responses to the same set of items, it is unlikely that two </a:t>
            </a:r>
            <a:r>
              <a:rPr lang="en-US" sz="2200" dirty="0" smtClean="0"/>
              <a:t>conflicting clinical </a:t>
            </a:r>
            <a:r>
              <a:rPr lang="en-US" sz="2200" dirty="0"/>
              <a:t>pictures will emerge. </a:t>
            </a:r>
            <a:endParaRPr lang="en-US" sz="2200" dirty="0" smtClean="0"/>
          </a:p>
          <a:p>
            <a:pPr lvl="1"/>
            <a:r>
              <a:rPr lang="en-US" sz="2200" dirty="0" smtClean="0"/>
              <a:t>The </a:t>
            </a:r>
            <a:r>
              <a:rPr lang="en-US" sz="2200" dirty="0"/>
              <a:t>more likely outcome is that the picture portrayed by the MMPI-2-RF may be </a:t>
            </a:r>
            <a:r>
              <a:rPr lang="en-US" sz="2200" dirty="0" smtClean="0"/>
              <a:t>more readily </a:t>
            </a:r>
            <a:r>
              <a:rPr lang="en-US" sz="2200" dirty="0"/>
              <a:t>and clearly discerned. </a:t>
            </a:r>
            <a:endParaRPr lang="en-US" sz="2200" dirty="0" smtClean="0"/>
          </a:p>
          <a:p>
            <a:pPr lvl="1"/>
            <a:r>
              <a:rPr lang="en-US" sz="2200" dirty="0" smtClean="0"/>
              <a:t>Confusion </a:t>
            </a:r>
            <a:r>
              <a:rPr lang="en-US" sz="2200" dirty="0"/>
              <a:t>can be avoided by being clear about which version of the MMPI was used in a </a:t>
            </a:r>
            <a:r>
              <a:rPr lang="en-US" sz="2200" dirty="0" smtClean="0"/>
              <a:t>given assessment</a:t>
            </a:r>
            <a:r>
              <a:rPr lang="en-US" sz="2200" dirty="0"/>
              <a:t>.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163455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153400" cy="9906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MMPI-2-RF Appraisals</a:t>
            </a:r>
            <a:endParaRPr lang="en-US" sz="3600" dirty="0" smtClean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7391400" cy="47244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Elsewhere, Butcher (2010) is critical of use of non-gendered norms with the MMPI-2-RF, stating:</a:t>
            </a:r>
          </a:p>
          <a:p>
            <a:pPr marL="457200" lvl="1" indent="0">
              <a:buNone/>
            </a:pPr>
            <a:r>
              <a:rPr lang="en-US" sz="2400" dirty="0"/>
              <a:t>Unlike the original MMPI and MMPI-2, in which separate gender norms were provided, the MMPI-2-RF authors combined genders into </a:t>
            </a:r>
            <a:r>
              <a:rPr lang="en-US" sz="2400" dirty="0" smtClean="0"/>
              <a:t>one comparison </a:t>
            </a:r>
            <a:r>
              <a:rPr lang="en-US" sz="2400" dirty="0"/>
              <a:t>sample. This situation may result in different standards being applied for men and women in assessment and prediction. Further </a:t>
            </a:r>
            <a:r>
              <a:rPr lang="en-US" sz="2400" dirty="0" smtClean="0"/>
              <a:t>study of </a:t>
            </a:r>
            <a:r>
              <a:rPr lang="en-US" sz="2400" dirty="0"/>
              <a:t>this potential bias needs to be conducted. However, the MMPI-2-RF manuals do not provide the information necessary for exploring </a:t>
            </a:r>
            <a:r>
              <a:rPr lang="en-US" sz="2400" dirty="0" smtClean="0"/>
              <a:t>this question </a:t>
            </a:r>
            <a:r>
              <a:rPr lang="en-US" sz="2400" dirty="0"/>
              <a:t>because raw score data by gender are not reported. (p. 14</a:t>
            </a:r>
            <a:r>
              <a:rPr lang="en-US" sz="2400" dirty="0" smtClean="0"/>
              <a:t>)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0632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153400" cy="9906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MMPI-2-RF Appraisals</a:t>
            </a:r>
            <a:endParaRPr lang="en-US" sz="3600" dirty="0" smtClean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7772400" cy="4800600"/>
          </a:xfrm>
        </p:spPr>
        <p:txBody>
          <a:bodyPr/>
          <a:lstStyle/>
          <a:p>
            <a:r>
              <a:rPr lang="en-US" sz="2400" dirty="0"/>
              <a:t>This criticism reflects a fundamental misunderstanding of group-specific norms. </a:t>
            </a:r>
            <a:endParaRPr lang="en-US" sz="2400" dirty="0" smtClean="0"/>
          </a:p>
          <a:p>
            <a:r>
              <a:rPr lang="en-US" sz="2400" dirty="0" smtClean="0"/>
              <a:t>Contrary </a:t>
            </a:r>
            <a:r>
              <a:rPr lang="en-US" sz="2400" dirty="0"/>
              <a:t>to Butcher’s assertion, </a:t>
            </a:r>
            <a:r>
              <a:rPr lang="en-US" sz="2400" dirty="0" smtClean="0"/>
              <a:t>gender-based norms </a:t>
            </a:r>
            <a:r>
              <a:rPr lang="en-US" sz="2400" dirty="0"/>
              <a:t>create different standards for men and women, which can mask meaningful gender differences (cf., Reynolds </a:t>
            </a:r>
            <a:r>
              <a:rPr lang="en-US" sz="2400" dirty="0" smtClean="0"/>
              <a:t>&amp; </a:t>
            </a:r>
            <a:r>
              <a:rPr lang="en-US" sz="2400" dirty="0" err="1" smtClean="0"/>
              <a:t>Kamphaus</a:t>
            </a:r>
            <a:r>
              <a:rPr lang="en-US" sz="2400" dirty="0"/>
              <a:t>, 2002, 2004; Reynolds &amp; Livingston, 2012</a:t>
            </a:r>
            <a:r>
              <a:rPr lang="en-US" sz="2400" dirty="0" smtClean="0"/>
              <a:t>).</a:t>
            </a:r>
          </a:p>
          <a:p>
            <a:r>
              <a:rPr lang="en-US" sz="2400" dirty="0"/>
              <a:t>Non-gendered norms apply the same standard to men and </a:t>
            </a:r>
            <a:r>
              <a:rPr lang="en-US" sz="2400" dirty="0" smtClean="0"/>
              <a:t>women’s test </a:t>
            </a:r>
            <a:r>
              <a:rPr lang="en-US" sz="2400" dirty="0"/>
              <a:t>scores and </a:t>
            </a:r>
            <a:r>
              <a:rPr lang="en-US" sz="2400" u="sng" dirty="0"/>
              <a:t>reflect</a:t>
            </a:r>
            <a:r>
              <a:rPr lang="en-US" sz="2400" dirty="0"/>
              <a:t> rather than mask actual gender differences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4287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153400" cy="9906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MMPI-2-RF Appraisals</a:t>
            </a:r>
            <a:endParaRPr lang="en-US" sz="3600" dirty="0" smtClean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7467600" cy="4648200"/>
          </a:xfrm>
        </p:spPr>
        <p:txBody>
          <a:bodyPr>
            <a:normAutofit fontScale="92500"/>
          </a:bodyPr>
          <a:lstStyle/>
          <a:p>
            <a:r>
              <a:rPr lang="en-US" sz="2200" dirty="0" smtClean="0"/>
              <a:t>Butcher’s </a:t>
            </a:r>
            <a:r>
              <a:rPr lang="en-US" sz="2200" dirty="0"/>
              <a:t>(2010) assertion that the MMPI-2-RF </a:t>
            </a:r>
            <a:r>
              <a:rPr lang="en-US" sz="2200" dirty="0" smtClean="0"/>
              <a:t>manuals do </a:t>
            </a:r>
            <a:r>
              <a:rPr lang="en-US" sz="2200" dirty="0"/>
              <a:t>not provide information necessary to explore this question is also incorrect. </a:t>
            </a:r>
            <a:endParaRPr lang="en-US" sz="2200" dirty="0" smtClean="0"/>
          </a:p>
          <a:p>
            <a:r>
              <a:rPr lang="en-US" sz="2200" dirty="0" smtClean="0"/>
              <a:t>As </a:t>
            </a:r>
            <a:r>
              <a:rPr lang="en-US" sz="2200" dirty="0"/>
              <a:t>noted earlier, means and standard </a:t>
            </a:r>
            <a:r>
              <a:rPr lang="en-US" sz="2200" dirty="0" smtClean="0"/>
              <a:t>deviations of </a:t>
            </a:r>
            <a:r>
              <a:rPr lang="en-US" sz="2200" dirty="0"/>
              <a:t>scores on the 51 MMPI-2-RF scales are reported in the Technical Manual by gender for a wide range of samples, </a:t>
            </a:r>
            <a:r>
              <a:rPr lang="en-US" sz="2200" dirty="0" smtClean="0"/>
              <a:t>including the </a:t>
            </a:r>
            <a:r>
              <a:rPr lang="en-US" sz="2200" dirty="0"/>
              <a:t>normative sample</a:t>
            </a:r>
            <a:r>
              <a:rPr lang="en-US" sz="2200" dirty="0" smtClean="0"/>
              <a:t>.</a:t>
            </a:r>
          </a:p>
          <a:p>
            <a:r>
              <a:rPr lang="en-US" sz="2200" dirty="0"/>
              <a:t>Gender-based norms would have </a:t>
            </a:r>
            <a:r>
              <a:rPr lang="en-US" sz="2200" dirty="0" smtClean="0"/>
              <a:t>gender differences reflected in these data by </a:t>
            </a:r>
            <a:r>
              <a:rPr lang="en-US" sz="2200" dirty="0"/>
              <a:t>setting the mean T score for each gender at 50</a:t>
            </a:r>
            <a:r>
              <a:rPr lang="en-US" sz="2200" dirty="0" smtClean="0"/>
              <a:t>.</a:t>
            </a:r>
          </a:p>
          <a:p>
            <a:r>
              <a:rPr lang="en-US" sz="2200" dirty="0"/>
              <a:t>Moreover, inclusion of extensive, gender-specific descriptive data in the Technical Manual allows MMPI-2-RF </a:t>
            </a:r>
            <a:r>
              <a:rPr lang="en-US" sz="2200" dirty="0" smtClean="0"/>
              <a:t>users to </a:t>
            </a:r>
            <a:r>
              <a:rPr lang="en-US" sz="2200" dirty="0"/>
              <a:t>compare a test-taker’s results with samples of men and women tested in a wide range of mental health, medical, forensic</a:t>
            </a:r>
            <a:r>
              <a:rPr lang="en-US" sz="2200" dirty="0" smtClean="0"/>
              <a:t>, personnel </a:t>
            </a:r>
            <a:r>
              <a:rPr lang="en-US" sz="2200" dirty="0"/>
              <a:t>screening, and non-clinical settings.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665745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153400" cy="9906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MMPI-2-RF Appraisals</a:t>
            </a:r>
            <a:endParaRPr lang="en-US" sz="3600" dirty="0" smtClean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7105650" cy="3784600"/>
          </a:xfrm>
        </p:spPr>
        <p:txBody>
          <a:bodyPr/>
          <a:lstStyle/>
          <a:p>
            <a:r>
              <a:rPr lang="en-US" sz="2800" dirty="0"/>
              <a:t>Nichols (2011) mainly repeats Butcher’s (2010, 2011) criticisms, focusing mostly on his own previous (Nichols, 2006) </a:t>
            </a:r>
            <a:r>
              <a:rPr lang="en-US" sz="2800" dirty="0" smtClean="0"/>
              <a:t>critique of </a:t>
            </a:r>
            <a:r>
              <a:rPr lang="en-US" sz="2800" dirty="0"/>
              <a:t>the RC scales. </a:t>
            </a:r>
            <a:endParaRPr lang="en-US" sz="2800" dirty="0" smtClean="0"/>
          </a:p>
          <a:p>
            <a:r>
              <a:rPr lang="en-US" sz="2800" dirty="0" smtClean="0"/>
              <a:t>Detailed </a:t>
            </a:r>
            <a:r>
              <a:rPr lang="en-US" sz="2800" dirty="0"/>
              <a:t>responses to Nichols’s earlier RC Scale critiques are provided by Tellegen and </a:t>
            </a:r>
            <a:r>
              <a:rPr lang="en-US" sz="2800" dirty="0" smtClean="0"/>
              <a:t>colleagues (</a:t>
            </a:r>
            <a:r>
              <a:rPr lang="en-US" sz="2800" dirty="0"/>
              <a:t>2006, 2009</a:t>
            </a:r>
            <a:r>
              <a:rPr lang="en-US" sz="28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19627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68580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For additional information on this chapter, please </a:t>
            </a:r>
            <a:r>
              <a:rPr lang="en-US" sz="3600" b="1" dirty="0" smtClean="0"/>
              <a:t>reference:</a:t>
            </a:r>
            <a:endParaRPr lang="en-US" sz="3600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Ben</a:t>
            </a:r>
            <a:r>
              <a:rPr lang="en-US" dirty="0"/>
              <a:t>-</a:t>
            </a:r>
            <a:r>
              <a:rPr lang="en-US" dirty="0" err="1"/>
              <a:t>Porath</a:t>
            </a:r>
            <a:r>
              <a:rPr lang="en-US" dirty="0"/>
              <a:t>, Y.S. (2012). </a:t>
            </a:r>
            <a:r>
              <a:rPr lang="en-US" i="1" dirty="0"/>
              <a:t>Interpreting the MMPI-2-RF</a:t>
            </a:r>
            <a:r>
              <a:rPr lang="en-US" dirty="0"/>
              <a:t>. Minneapolis: University of Minnesota Press.</a:t>
            </a:r>
          </a:p>
        </p:txBody>
      </p:sp>
    </p:spTree>
    <p:extLst>
      <p:ext uri="{BB962C8B-B14F-4D97-AF65-F5344CB8AC3E}">
        <p14:creationId xmlns:p14="http://schemas.microsoft.com/office/powerpoint/2010/main" val="2266429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2313" y="2667000"/>
            <a:ext cx="6869648" cy="1362075"/>
          </a:xfrm>
        </p:spPr>
        <p:txBody>
          <a:bodyPr>
            <a:noAutofit/>
          </a:bodyPr>
          <a:lstStyle/>
          <a:p>
            <a:r>
              <a:rPr lang="en-US" dirty="0" smtClean="0"/>
              <a:t>Chapter 10: </a:t>
            </a:r>
            <a:br>
              <a:rPr lang="en-US" dirty="0" smtClean="0"/>
            </a:br>
            <a:r>
              <a:rPr lang="en-US" dirty="0" smtClean="0"/>
              <a:t>MMPI-2-RF Appraisals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6497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105650" cy="71755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MMPI-2-RF Appraisals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105650" cy="3784600"/>
          </a:xfrm>
        </p:spPr>
        <p:txBody>
          <a:bodyPr/>
          <a:lstStyle/>
          <a:p>
            <a:r>
              <a:rPr lang="en-US" dirty="0" smtClean="0"/>
              <a:t>Generally favorable</a:t>
            </a:r>
          </a:p>
          <a:p>
            <a:r>
              <a:rPr lang="en-US" dirty="0" smtClean="0"/>
              <a:t>Test adopted for routine use in mental health, medical, forensic, and personnel screening evaluations</a:t>
            </a:r>
          </a:p>
          <a:p>
            <a:r>
              <a:rPr lang="en-US" dirty="0" smtClean="0"/>
              <a:t>Key advantages:</a:t>
            </a:r>
          </a:p>
          <a:p>
            <a:pPr lvl="1"/>
            <a:r>
              <a:rPr lang="en-US" dirty="0" smtClean="0"/>
              <a:t>Length</a:t>
            </a:r>
          </a:p>
          <a:p>
            <a:pPr lvl="1"/>
            <a:r>
              <a:rPr lang="en-US" dirty="0" smtClean="0"/>
              <a:t>Modernity</a:t>
            </a:r>
          </a:p>
          <a:p>
            <a:pPr lvl="1"/>
            <a:r>
              <a:rPr lang="en-US" dirty="0" smtClean="0"/>
              <a:t>String Empirical Foundations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301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533400"/>
            <a:ext cx="8153400" cy="9906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MMPI-2-RF Appraisals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7105650" cy="3784600"/>
          </a:xfrm>
        </p:spPr>
        <p:txBody>
          <a:bodyPr/>
          <a:lstStyle/>
          <a:p>
            <a:r>
              <a:rPr lang="en-US" sz="2800" dirty="0" smtClean="0"/>
              <a:t>Graham (2012) and Greene (2011</a:t>
            </a:r>
            <a:r>
              <a:rPr lang="en-US" sz="2800" dirty="0"/>
              <a:t>) provide </a:t>
            </a:r>
            <a:r>
              <a:rPr lang="en-US" sz="2800" dirty="0" smtClean="0"/>
              <a:t>extensive coverage </a:t>
            </a:r>
            <a:r>
              <a:rPr lang="en-US" sz="2800" dirty="0"/>
              <a:t>of the </a:t>
            </a:r>
            <a:r>
              <a:rPr lang="en-US" sz="2800" dirty="0" smtClean="0"/>
              <a:t>MMPI-2-RF</a:t>
            </a:r>
          </a:p>
          <a:p>
            <a:r>
              <a:rPr lang="en-US" sz="2800" dirty="0" smtClean="0"/>
              <a:t>Provide </a:t>
            </a:r>
            <a:r>
              <a:rPr lang="en-US" sz="2800" dirty="0"/>
              <a:t>detailed recommendations for </a:t>
            </a:r>
            <a:r>
              <a:rPr lang="en-US" sz="2800" dirty="0" smtClean="0"/>
              <a:t>use </a:t>
            </a:r>
            <a:r>
              <a:rPr lang="en-US" sz="2800" dirty="0"/>
              <a:t>as well as </a:t>
            </a:r>
            <a:r>
              <a:rPr lang="en-US" sz="2800" dirty="0" smtClean="0"/>
              <a:t>appraisals </a:t>
            </a:r>
            <a:r>
              <a:rPr lang="en-US" sz="2800" dirty="0"/>
              <a:t>of the </a:t>
            </a:r>
            <a:r>
              <a:rPr lang="en-US" sz="2800" dirty="0" smtClean="0"/>
              <a:t>inventory, including </a:t>
            </a:r>
            <a:r>
              <a:rPr lang="en-US" sz="2800" dirty="0"/>
              <a:t>some advantages and </a:t>
            </a:r>
            <a:r>
              <a:rPr lang="en-US" sz="2800" dirty="0" smtClean="0"/>
              <a:t>disadvantages. </a:t>
            </a:r>
          </a:p>
          <a:p>
            <a:r>
              <a:rPr lang="en-US" sz="2800" dirty="0" smtClean="0"/>
              <a:t>Advantages include </a:t>
            </a:r>
            <a:r>
              <a:rPr lang="en-US" sz="2800" dirty="0"/>
              <a:t>brevity, ease </a:t>
            </a:r>
            <a:r>
              <a:rPr lang="en-US" sz="2800" dirty="0" smtClean="0"/>
              <a:t>of interpretation</a:t>
            </a:r>
            <a:r>
              <a:rPr lang="en-US" sz="2800" dirty="0"/>
              <a:t>, and links to the contemporary literature on personality and psychopathology.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44751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153400" cy="9906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MMPI-2-RF Appraisals</a:t>
            </a:r>
            <a:endParaRPr lang="en-US" sz="3600" dirty="0" smtClean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7162800" cy="4191000"/>
          </a:xfrm>
        </p:spPr>
        <p:txBody>
          <a:bodyPr/>
          <a:lstStyle/>
          <a:p>
            <a:r>
              <a:rPr lang="en-US" sz="2800" dirty="0"/>
              <a:t>Both authors mention the </a:t>
            </a:r>
            <a:r>
              <a:rPr lang="en-US" sz="2800" dirty="0" smtClean="0"/>
              <a:t>loss of </a:t>
            </a:r>
            <a:r>
              <a:rPr lang="en-US" sz="2800" dirty="0"/>
              <a:t>information from Clinical Scale code types as a potential disadvantage of the MMPI-2-RF. </a:t>
            </a:r>
            <a:endParaRPr lang="en-US" sz="2800" dirty="0" smtClean="0"/>
          </a:p>
          <a:p>
            <a:r>
              <a:rPr lang="en-US" sz="2800" dirty="0" smtClean="0"/>
              <a:t>However</a:t>
            </a:r>
            <a:r>
              <a:rPr lang="en-US" sz="2800" dirty="0"/>
              <a:t>, Graham (2012</a:t>
            </a:r>
            <a:r>
              <a:rPr lang="en-US" sz="2800" dirty="0" smtClean="0"/>
              <a:t>) notes </a:t>
            </a:r>
            <a:r>
              <a:rPr lang="en-US" sz="2800" dirty="0"/>
              <a:t>that </a:t>
            </a:r>
            <a:endParaRPr lang="en-US" sz="2800" dirty="0" smtClean="0"/>
          </a:p>
          <a:p>
            <a:pPr lvl="1"/>
            <a:r>
              <a:rPr lang="en-US" sz="2400" dirty="0" smtClean="0"/>
              <a:t>“</a:t>
            </a:r>
            <a:r>
              <a:rPr lang="en-US" sz="2400" dirty="0"/>
              <a:t>one could argue that code types evolved largely as a way to deal with the heterogeneity of the Clinical </a:t>
            </a:r>
            <a:r>
              <a:rPr lang="en-US" sz="2400" dirty="0" smtClean="0"/>
              <a:t>Scales and </a:t>
            </a:r>
            <a:r>
              <a:rPr lang="en-US" sz="2400" dirty="0"/>
              <a:t>are not necessary because of the homogeneity of the RC Scales and other MMPI-2-RF scales” (p. 414).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46799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533400"/>
            <a:ext cx="8153400" cy="9906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MMPI-2-RF Appraisals</a:t>
            </a:r>
            <a:endParaRPr lang="en-US" sz="3600" dirty="0" smtClean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7620000" cy="472440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Both authors also discuss the absence of specific supplementary MMPI-2 measures as disadvantages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Graham (2012) </a:t>
            </a:r>
            <a:r>
              <a:rPr lang="en-US" sz="2400" dirty="0" smtClean="0"/>
              <a:t>lists the Mac-R, Ho and </a:t>
            </a:r>
            <a:r>
              <a:rPr lang="en-US" sz="2400" dirty="0" err="1" smtClean="0"/>
              <a:t>Es</a:t>
            </a:r>
            <a:r>
              <a:rPr lang="en-US" sz="2400" dirty="0" smtClean="0"/>
              <a:t> scales</a:t>
            </a:r>
          </a:p>
          <a:p>
            <a:r>
              <a:rPr lang="en-US" sz="2400" dirty="0" smtClean="0"/>
              <a:t>As noted earlier</a:t>
            </a:r>
            <a:r>
              <a:rPr lang="en-US" sz="2400" dirty="0"/>
              <a:t>, the MMPI-2-RF Technical Manual </a:t>
            </a:r>
            <a:r>
              <a:rPr lang="en-US" sz="2400" dirty="0" smtClean="0"/>
              <a:t>reports </a:t>
            </a:r>
            <a:r>
              <a:rPr lang="en-US" sz="2400" dirty="0"/>
              <a:t>correlations between MMPI-2 </a:t>
            </a:r>
            <a:r>
              <a:rPr lang="en-US" sz="2400" dirty="0" smtClean="0"/>
              <a:t>and MMPI-2-RF </a:t>
            </a:r>
            <a:r>
              <a:rPr lang="en-US" sz="2400" dirty="0"/>
              <a:t>scales. </a:t>
            </a:r>
            <a:endParaRPr lang="en-US" sz="2400" dirty="0" smtClean="0"/>
          </a:p>
          <a:p>
            <a:r>
              <a:rPr lang="en-US" sz="2400" dirty="0" smtClean="0"/>
              <a:t>Examination </a:t>
            </a:r>
            <a:r>
              <a:rPr lang="en-US" sz="2400" dirty="0"/>
              <a:t>of these statistics indicates that MAC-R is most closely associated with the </a:t>
            </a:r>
            <a:r>
              <a:rPr lang="en-US" sz="2400" dirty="0" smtClean="0"/>
              <a:t>Higher-Order BXD </a:t>
            </a:r>
            <a:r>
              <a:rPr lang="en-US" sz="2400" dirty="0"/>
              <a:t>Scale of the </a:t>
            </a:r>
            <a:r>
              <a:rPr lang="en-US" sz="2400" dirty="0" smtClean="0"/>
              <a:t>MMPI-2-RF </a:t>
            </a:r>
          </a:p>
          <a:p>
            <a:r>
              <a:rPr lang="en-US" sz="2400" dirty="0" smtClean="0"/>
              <a:t>RC3 </a:t>
            </a:r>
            <a:r>
              <a:rPr lang="en-US" sz="2400" dirty="0"/>
              <a:t>assesses </a:t>
            </a:r>
            <a:r>
              <a:rPr lang="en-US" sz="2400" dirty="0" smtClean="0"/>
              <a:t>the cynical </a:t>
            </a:r>
            <a:r>
              <a:rPr lang="en-US" sz="2400" dirty="0"/>
              <a:t>hostility component of the Ho scale. </a:t>
            </a:r>
            <a:endParaRPr lang="en-US" sz="2400" dirty="0" smtClean="0"/>
          </a:p>
          <a:p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/>
              <a:t>is a more heterogeneous measure that does not have a direct parallel in </a:t>
            </a:r>
            <a:r>
              <a:rPr lang="en-US" sz="2400" dirty="0" smtClean="0"/>
              <a:t>the MMPI-2-RF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68659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6945" y="533400"/>
            <a:ext cx="8153400" cy="9906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MMPI-2-RF Appraisals</a:t>
            </a:r>
            <a:endParaRPr lang="en-US" sz="3600" dirty="0" smtClean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76200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Greene (2011</a:t>
            </a:r>
            <a:r>
              <a:rPr lang="en-US" sz="2800" dirty="0" smtClean="0"/>
              <a:t>):</a:t>
            </a:r>
          </a:p>
          <a:p>
            <a:pPr lvl="1"/>
            <a:r>
              <a:rPr lang="en-US" sz="2400" dirty="0" smtClean="0"/>
              <a:t>“The </a:t>
            </a:r>
            <a:r>
              <a:rPr lang="en-US" sz="2400" dirty="0"/>
              <a:t>“MMPI-2” in MMPI-2-RF is a misnomer because the only relationship to the MMPI-2 is its use of a subset of the MMPI-2 item pool</a:t>
            </a:r>
            <a:r>
              <a:rPr lang="en-US" sz="2400" dirty="0" smtClean="0"/>
              <a:t>, its </a:t>
            </a:r>
            <a:r>
              <a:rPr lang="en-US" sz="2400" dirty="0"/>
              <a:t>normative group, and similar validity scales. The MMPI-2-RF should not be conceptualized as a revised or restructured form of the MMPI-2</a:t>
            </a:r>
            <a:r>
              <a:rPr lang="en-US" sz="2400" dirty="0" smtClean="0"/>
              <a:t>, but </a:t>
            </a:r>
            <a:r>
              <a:rPr lang="en-US" sz="2400" dirty="0"/>
              <a:t>as a new self-report inventory that chose (sic) to select its items from the MMPI-2 item pool and use its normative group</a:t>
            </a:r>
            <a:r>
              <a:rPr lang="en-US" sz="2400" dirty="0" smtClean="0"/>
              <a:t>.” </a:t>
            </a:r>
            <a:r>
              <a:rPr lang="en-US" sz="2400" dirty="0"/>
              <a:t>(p. 22</a:t>
            </a:r>
            <a:r>
              <a:rPr lang="en-US" sz="2400" dirty="0" smtClean="0"/>
              <a:t>)</a:t>
            </a:r>
          </a:p>
          <a:p>
            <a:r>
              <a:rPr lang="en-US" sz="2600" dirty="0"/>
              <a:t>However, naming this instrument, made up exclusively of MMPI-2 items and standardized on the MMPI-2 norms, anything </a:t>
            </a:r>
            <a:r>
              <a:rPr lang="en-US" sz="2600" dirty="0" smtClean="0"/>
              <a:t>but a </a:t>
            </a:r>
            <a:r>
              <a:rPr lang="en-US" sz="2600" dirty="0"/>
              <a:t>restructured version of the MMPI-2 would in fact be misleading.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335148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8153400" cy="9906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MMPI-2-RF Appraisals</a:t>
            </a:r>
            <a:endParaRPr lang="en-US" sz="3600" dirty="0" smtClean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7543800" cy="47244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Greene (2011</a:t>
            </a:r>
            <a:r>
              <a:rPr lang="en-US" sz="2800" dirty="0" smtClean="0"/>
              <a:t>):</a:t>
            </a:r>
          </a:p>
          <a:p>
            <a:pPr lvl="1"/>
            <a:r>
              <a:rPr lang="en-US" sz="2200" dirty="0"/>
              <a:t>“clinicians who use </a:t>
            </a:r>
            <a:r>
              <a:rPr lang="en-US" sz="2200" dirty="0" smtClean="0"/>
              <a:t>the MMPI-2-RF </a:t>
            </a:r>
            <a:r>
              <a:rPr lang="en-US" sz="2200" dirty="0"/>
              <a:t>should realize that they have forsaken the MMPI-2 and its 70 years of clinical and research history, and they </a:t>
            </a:r>
            <a:r>
              <a:rPr lang="en-US" sz="2200" dirty="0" smtClean="0"/>
              <a:t>are learning </a:t>
            </a:r>
            <a:r>
              <a:rPr lang="en-US" sz="2200" dirty="0"/>
              <a:t>a new inventory” (p. 22</a:t>
            </a:r>
            <a:r>
              <a:rPr lang="en-US" sz="2200" dirty="0" smtClean="0"/>
              <a:t>).</a:t>
            </a:r>
            <a:endParaRPr lang="en-US" sz="2200" dirty="0"/>
          </a:p>
          <a:p>
            <a:r>
              <a:rPr lang="en-US" sz="2400" dirty="0"/>
              <a:t>Nonetheless, he provides detailed </a:t>
            </a:r>
            <a:r>
              <a:rPr lang="en-US" sz="2400" dirty="0" smtClean="0"/>
              <a:t>recommendations </a:t>
            </a:r>
            <a:r>
              <a:rPr lang="en-US" sz="2400" dirty="0"/>
              <a:t>on how to use the MMPI-2-RF, </a:t>
            </a:r>
            <a:r>
              <a:rPr lang="en-US" sz="2400" dirty="0" smtClean="0"/>
              <a:t>which span </a:t>
            </a:r>
            <a:r>
              <a:rPr lang="en-US" sz="2400" dirty="0"/>
              <a:t>roughly one-fourth of his book and include several case studies. </a:t>
            </a:r>
            <a:endParaRPr lang="en-US" sz="2400" dirty="0" smtClean="0"/>
          </a:p>
          <a:p>
            <a:r>
              <a:rPr lang="en-US" sz="2400" dirty="0" smtClean="0"/>
              <a:t>Greene </a:t>
            </a:r>
            <a:r>
              <a:rPr lang="en-US" sz="2400" dirty="0"/>
              <a:t>has also developed a commercially </a:t>
            </a:r>
            <a:r>
              <a:rPr lang="en-US" sz="2400" dirty="0" smtClean="0"/>
              <a:t>available computer-based </a:t>
            </a:r>
            <a:r>
              <a:rPr lang="en-US" sz="2400" dirty="0"/>
              <a:t>interpretive report for the MMPI-2-RF. </a:t>
            </a:r>
            <a:endParaRPr lang="en-US" sz="2400" dirty="0" smtClean="0"/>
          </a:p>
          <a:p>
            <a:r>
              <a:rPr lang="en-US" sz="2400" dirty="0" smtClean="0"/>
              <a:t>It </a:t>
            </a:r>
            <a:r>
              <a:rPr lang="en-US" sz="2400" dirty="0"/>
              <a:t>can, therefore, reasonably be inferred that Greene does not </a:t>
            </a:r>
            <a:r>
              <a:rPr lang="en-US" sz="2400" dirty="0" smtClean="0"/>
              <a:t>view his </a:t>
            </a:r>
            <a:r>
              <a:rPr lang="en-US" sz="2400" dirty="0"/>
              <a:t>expressed concerns as cause for not using the test</a:t>
            </a:r>
            <a:r>
              <a:rPr lang="en-US" sz="2800" dirty="0"/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25890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153400" cy="9906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MMPI-2-RF Appraisals</a:t>
            </a:r>
            <a:endParaRPr lang="en-US" sz="3600" dirty="0" smtClean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7696200" cy="4800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Butcher (2011</a:t>
            </a:r>
            <a:r>
              <a:rPr lang="en-US" sz="2800" dirty="0"/>
              <a:t>) provides an exclusively negative appraisal of the MMPI-2-RF and recommends against </a:t>
            </a:r>
            <a:r>
              <a:rPr lang="en-US" sz="2800" dirty="0" smtClean="0"/>
              <a:t>its use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Much </a:t>
            </a:r>
            <a:r>
              <a:rPr lang="en-US" sz="2800" dirty="0"/>
              <a:t>of Butcher’s appraisal consists of repetition of criticisms of the RC Scales without consideration of the substance </a:t>
            </a:r>
            <a:r>
              <a:rPr lang="en-US" sz="2800" dirty="0" smtClean="0"/>
              <a:t>of published </a:t>
            </a:r>
            <a:r>
              <a:rPr lang="en-US" sz="2800" dirty="0"/>
              <a:t>responses to these criticisms (Tellegen et al., 2006, 2009</a:t>
            </a:r>
            <a:r>
              <a:rPr lang="en-US" sz="2800" dirty="0" smtClean="0"/>
              <a:t>).</a:t>
            </a:r>
          </a:p>
          <a:p>
            <a:r>
              <a:rPr lang="en-US" sz="2800" dirty="0" smtClean="0"/>
              <a:t>Butcher’s claim that the RC Scales “</a:t>
            </a:r>
            <a:r>
              <a:rPr lang="en-US" sz="2800" dirty="0" err="1" smtClean="0"/>
              <a:t>underpathologize</a:t>
            </a:r>
            <a:r>
              <a:rPr lang="en-US" sz="2800" dirty="0" smtClean="0"/>
              <a:t>” is contradicted by data (Sellbom, et al., 2006, Tellegen et al., 2006)</a:t>
            </a:r>
          </a:p>
        </p:txBody>
      </p:sp>
    </p:spTree>
    <p:extLst>
      <p:ext uri="{BB962C8B-B14F-4D97-AF65-F5344CB8AC3E}">
        <p14:creationId xmlns:p14="http://schemas.microsoft.com/office/powerpoint/2010/main" val="193595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OnEdge.p3d 0"/>
  <p:tag name="POWER3D OPTIONS" val="Medium "/>
  <p:tag name="POWER3D SOUND" val="On Edge"/>
</p:tagLst>
</file>

<file path=ppt/theme/theme1.xml><?xml version="1.0" encoding="utf-8"?>
<a:theme xmlns:a="http://schemas.openxmlformats.org/drawingml/2006/main" name="YBP_Book_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YBP Book_Final.pot</Template>
  <TotalTime>2165</TotalTime>
  <Words>1564</Words>
  <Application>Microsoft Macintosh PowerPoint</Application>
  <PresentationFormat>On-screen Show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YBP_Book_v2</vt:lpstr>
      <vt:lpstr>Office Theme</vt:lpstr>
      <vt:lpstr>PowerPoint Presentation</vt:lpstr>
      <vt:lpstr>Chapter 10:  MMPI-2-RF Appraisals</vt:lpstr>
      <vt:lpstr>MMPI-2-RF Appraisals</vt:lpstr>
      <vt:lpstr>MMPI-2-RF Appraisals</vt:lpstr>
      <vt:lpstr>MMPI-2-RF Appraisals</vt:lpstr>
      <vt:lpstr>MMPI-2-RF Appraisals</vt:lpstr>
      <vt:lpstr>MMPI-2-RF Appraisals</vt:lpstr>
      <vt:lpstr>MMPI-2-RF Appraisals</vt:lpstr>
      <vt:lpstr>MMPI-2-RF Appraisals</vt:lpstr>
      <vt:lpstr>MMPI-2-RF Appraisals</vt:lpstr>
      <vt:lpstr>MMPI-2-RF Appraisals</vt:lpstr>
      <vt:lpstr>MMPI-2-RF Appraisals</vt:lpstr>
      <vt:lpstr>MMPI-2-RF Appraisals</vt:lpstr>
      <vt:lpstr>MMPI-2-RF Appraisals</vt:lpstr>
      <vt:lpstr>MMPI-2-RF Appraisals</vt:lpstr>
      <vt:lpstr>MMPI-2-RF Appraisals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MMPI Background</dc:title>
  <dc:creator>Yossef S. Ben-Porath</dc:creator>
  <cp:lastModifiedBy>Katie</cp:lastModifiedBy>
  <cp:revision>106</cp:revision>
  <cp:lastPrinted>2013-01-13T20:33:15Z</cp:lastPrinted>
  <dcterms:created xsi:type="dcterms:W3CDTF">2011-01-12T21:40:21Z</dcterms:created>
  <dcterms:modified xsi:type="dcterms:W3CDTF">2015-07-14T17:54:22Z</dcterms:modified>
</cp:coreProperties>
</file>